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sldIdLst>
    <p:sldId id="266" r:id="rId5"/>
    <p:sldId id="260" r:id="rId6"/>
    <p:sldId id="264" r:id="rId7"/>
    <p:sldId id="285" r:id="rId8"/>
    <p:sldId id="286" r:id="rId9"/>
    <p:sldId id="278" r:id="rId10"/>
    <p:sldId id="287" r:id="rId11"/>
    <p:sldId id="273" r:id="rId12"/>
    <p:sldId id="272" r:id="rId13"/>
    <p:sldId id="275" r:id="rId14"/>
    <p:sldId id="276" r:id="rId15"/>
    <p:sldId id="279" r:id="rId16"/>
    <p:sldId id="280" r:id="rId17"/>
    <p:sldId id="271" r:id="rId18"/>
    <p:sldId id="277" r:id="rId19"/>
    <p:sldId id="274" r:id="rId20"/>
    <p:sldId id="283" r:id="rId21"/>
    <p:sldId id="28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82" y="9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e Nelson" userId="6bcdc125d2983377" providerId="LiveId" clId="{0AE65A3C-622D-4DD0-B5E5-4DA2EB2DF533}"/>
    <pc:docChg chg="delSld modSld">
      <pc:chgData name="Mike Nelson" userId="6bcdc125d2983377" providerId="LiveId" clId="{0AE65A3C-622D-4DD0-B5E5-4DA2EB2DF533}" dt="2022-08-26T15:11:16.722" v="7" actId="20577"/>
      <pc:docMkLst>
        <pc:docMk/>
      </pc:docMkLst>
      <pc:sldChg chg="del">
        <pc:chgData name="Mike Nelson" userId="6bcdc125d2983377" providerId="LiveId" clId="{0AE65A3C-622D-4DD0-B5E5-4DA2EB2DF533}" dt="2022-08-22T21:17:04.934" v="0" actId="2696"/>
        <pc:sldMkLst>
          <pc:docMk/>
          <pc:sldMk cId="2387212812" sldId="261"/>
        </pc:sldMkLst>
      </pc:sldChg>
      <pc:sldChg chg="del">
        <pc:chgData name="Mike Nelson" userId="6bcdc125d2983377" providerId="LiveId" clId="{0AE65A3C-622D-4DD0-B5E5-4DA2EB2DF533}" dt="2022-08-22T21:17:04.934" v="0" actId="2696"/>
        <pc:sldMkLst>
          <pc:docMk/>
          <pc:sldMk cId="1431842072" sldId="262"/>
        </pc:sldMkLst>
      </pc:sldChg>
      <pc:sldChg chg="del">
        <pc:chgData name="Mike Nelson" userId="6bcdc125d2983377" providerId="LiveId" clId="{0AE65A3C-622D-4DD0-B5E5-4DA2EB2DF533}" dt="2022-08-22T21:17:04.934" v="0" actId="2696"/>
        <pc:sldMkLst>
          <pc:docMk/>
          <pc:sldMk cId="1028973441" sldId="263"/>
        </pc:sldMkLst>
      </pc:sldChg>
      <pc:sldChg chg="del">
        <pc:chgData name="Mike Nelson" userId="6bcdc125d2983377" providerId="LiveId" clId="{0AE65A3C-622D-4DD0-B5E5-4DA2EB2DF533}" dt="2022-08-22T21:17:04.934" v="0" actId="2696"/>
        <pc:sldMkLst>
          <pc:docMk/>
          <pc:sldMk cId="1732757856" sldId="265"/>
        </pc:sldMkLst>
      </pc:sldChg>
      <pc:sldChg chg="modSp mod">
        <pc:chgData name="Mike Nelson" userId="6bcdc125d2983377" providerId="LiveId" clId="{0AE65A3C-622D-4DD0-B5E5-4DA2EB2DF533}" dt="2022-08-26T15:11:16.722" v="7" actId="20577"/>
        <pc:sldMkLst>
          <pc:docMk/>
          <pc:sldMk cId="3857310067" sldId="266"/>
        </pc:sldMkLst>
        <pc:spChg chg="mod">
          <ac:chgData name="Mike Nelson" userId="6bcdc125d2983377" providerId="LiveId" clId="{0AE65A3C-622D-4DD0-B5E5-4DA2EB2DF533}" dt="2022-08-26T15:11:16.722" v="7" actId="20577"/>
          <ac:spMkLst>
            <pc:docMk/>
            <pc:sldMk cId="3857310067" sldId="266"/>
            <ac:spMk id="3" creationId="{150012D5-B732-49FA-8D2C-A5C52B3641FB}"/>
          </ac:spMkLst>
        </pc:spChg>
      </pc:sldChg>
      <pc:sldChg chg="del">
        <pc:chgData name="Mike Nelson" userId="6bcdc125d2983377" providerId="LiveId" clId="{0AE65A3C-622D-4DD0-B5E5-4DA2EB2DF533}" dt="2022-08-22T21:17:04.934" v="0" actId="2696"/>
        <pc:sldMkLst>
          <pc:docMk/>
          <pc:sldMk cId="1600657525" sldId="267"/>
        </pc:sldMkLst>
      </pc:sldChg>
      <pc:sldChg chg="modAnim">
        <pc:chgData name="Mike Nelson" userId="6bcdc125d2983377" providerId="LiveId" clId="{0AE65A3C-622D-4DD0-B5E5-4DA2EB2DF533}" dt="2022-08-22T21:18:17.057" v="5"/>
        <pc:sldMkLst>
          <pc:docMk/>
          <pc:sldMk cId="1303735261" sldId="273"/>
        </pc:sldMkLst>
      </pc:sldChg>
      <pc:sldChg chg="del">
        <pc:chgData name="Mike Nelson" userId="6bcdc125d2983377" providerId="LiveId" clId="{0AE65A3C-622D-4DD0-B5E5-4DA2EB2DF533}" dt="2022-08-22T21:17:04.934" v="0" actId="2696"/>
        <pc:sldMkLst>
          <pc:docMk/>
          <pc:sldMk cId="1246297960" sldId="281"/>
        </pc:sldMkLst>
      </pc:sldChg>
      <pc:sldChg chg="del">
        <pc:chgData name="Mike Nelson" userId="6bcdc125d2983377" providerId="LiveId" clId="{0AE65A3C-622D-4DD0-B5E5-4DA2EB2DF533}" dt="2022-08-22T21:17:04.934" v="0" actId="2696"/>
        <pc:sldMkLst>
          <pc:docMk/>
          <pc:sldMk cId="2169523968" sldId="282"/>
        </pc:sldMkLst>
      </pc:sldChg>
      <pc:sldChg chg="del">
        <pc:chgData name="Mike Nelson" userId="6bcdc125d2983377" providerId="LiveId" clId="{0AE65A3C-622D-4DD0-B5E5-4DA2EB2DF533}" dt="2022-08-22T21:17:04.934" v="0" actId="2696"/>
        <pc:sldMkLst>
          <pc:docMk/>
          <pc:sldMk cId="4067344454" sldId="2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B15086-06BC-4F78-B508-4E1F94CCB86B}" type="datetimeFigureOut">
              <a:rPr lang="en-US" smtClean="0"/>
              <a:t>8/26/2022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4AFE6-52F8-436F-9DAC-607E2BE5A9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631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A85BB-8327-437A-900F-6A3DB7A5ABC9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3878A-9A6C-446F-AE2D-FA0E8037C59B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C5687-D9F1-45E2-A621-A964456C9C51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05D98-6779-42E9-AA36-C6D6C2CA339B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14117-4E55-454A-B008-5B316A3C4A1E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85336-EDD6-4B11-BDCB-D9716D9D0CAD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0B30B-3EA6-4689-8E7C-D798375DFD60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C5E6C6-E680-4C09-9A82-6D6D4A458B45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7BBFA-E374-465F-B18D-F6CE71921593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FA0BC-E7BB-4D55-8710-E8474A66771E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8A1C5-682A-4617-9A91-5759A79A935B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FD0D0-99D2-4A10-AC62-6E2E6CF7A9EE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7DEDF-EB2B-4F7F-B2DF-97C28C8FCBC9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80351-56D7-412F-9F2E-17819DF3B01D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8F068B-C601-4124-944A-AED7D3FD7517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F7A73-7818-460B-8F62-87CD8A1DAD1A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F8665-A302-4073-9097-DCE6BA8A5D14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8D89FA6-8D64-42DE-8A02-4A6662349BFD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s://www.sans.org/white-papers/39330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kenelson-io/WslGen" TargetMode="External"/><Relationship Id="rId2" Type="http://schemas.openxmlformats.org/officeDocument/2006/relationships/hyperlink" Target="https://github.com/sakai135/wsl-vpnki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atrickwu.space/2020/02/14/wsl-on-mac/" TargetMode="External"/><Relationship Id="rId4" Type="http://schemas.openxmlformats.org/officeDocument/2006/relationships/hyperlink" Target="https://github.com/SvenGroot/WslManagementP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hyperlink" Target="http://pngimg.com/download/7340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o.wikipedia.org/wiki/Venner_for_live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462604192953887219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cus-povey.co.uk/2016/10/27/ubuntu-16-04-sound-fixes-for-intel-hda-azalia/" TargetMode="External"/><Relationship Id="rId7" Type="http://schemas.openxmlformats.org/officeDocument/2006/relationships/hyperlink" Target="https://framablog.org/2017/01/27/opensuse-une-distribution-meconnu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hyperlink" Target="https://osluz.unizar.es/content/creacion-personalizada-de-una-distribucion-gnu-linux-basada-en-debian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A675F33-98AF-4B83-A3BB-0780A2314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5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D85834-55D9-470E-9834-623384F24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9418" b="6313"/>
          <a:stretch/>
        </p:blipFill>
        <p:spPr>
          <a:xfrm>
            <a:off x="-3175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812CC5-3F64-4837-AE94-66C400A32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>
            <a:normAutofit/>
          </a:bodyPr>
          <a:lstStyle/>
          <a:p>
            <a:r>
              <a:rPr lang="en-US" dirty="0"/>
              <a:t>FUN WITH WSL!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0012D5-B732-49FA-8D2C-A5C52B3641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765100" cy="19473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Mike Nelson</a:t>
            </a:r>
          </a:p>
          <a:p>
            <a:r>
              <a:rPr lang="en-US">
                <a:solidFill>
                  <a:schemeClr val="tx1"/>
                </a:solidFill>
              </a:rPr>
              <a:t>VMware </a:t>
            </a:r>
            <a:r>
              <a:rPr lang="en-US" dirty="0">
                <a:solidFill>
                  <a:schemeClr val="tx1"/>
                </a:solidFill>
              </a:rPr>
              <a:t>Explore VMTN 2022</a:t>
            </a:r>
          </a:p>
        </p:txBody>
      </p:sp>
    </p:spTree>
    <p:extLst>
      <p:ext uri="{BB962C8B-B14F-4D97-AF65-F5344CB8AC3E}">
        <p14:creationId xmlns:p14="http://schemas.microsoft.com/office/powerpoint/2010/main" val="385731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D45D1F-92BB-0509-FA56-F4B2E5A0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803" y="-99060"/>
            <a:ext cx="8534400" cy="1507067"/>
          </a:xfrm>
        </p:spPr>
        <p:txBody>
          <a:bodyPr>
            <a:normAutofit/>
          </a:bodyPr>
          <a:lstStyle/>
          <a:p>
            <a:r>
              <a:rPr lang="en-US" sz="4267" dirty="0"/>
              <a:t>wsl.exe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D620B837-63EA-21DA-66B0-9DF4B7A20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31" y="649365"/>
            <a:ext cx="5227066" cy="57624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320104-2852-FDB5-0939-12DDD3D84F27}"/>
              </a:ext>
            </a:extLst>
          </p:cNvPr>
          <p:cNvSpPr txBox="1"/>
          <p:nvPr/>
        </p:nvSpPr>
        <p:spPr>
          <a:xfrm>
            <a:off x="349803" y="1310496"/>
            <a:ext cx="593944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Command line interpreter for WSL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Install, update, &amp; check status of </a:t>
            </a:r>
            <a:r>
              <a:rPr lang="en-US" sz="2400" dirty="0" err="1">
                <a:solidFill>
                  <a:schemeClr val="bg1"/>
                </a:solidFill>
              </a:rPr>
              <a:t>wsl</a:t>
            </a:r>
            <a:endParaRPr lang="en-US" sz="2400" dirty="0">
              <a:solidFill>
                <a:schemeClr val="bg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Install distro &amp; set default distro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List installed &amp; available distros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Export &amp; import </a:t>
            </a:r>
            <a:r>
              <a:rPr lang="en-US" sz="2400" dirty="0" err="1">
                <a:solidFill>
                  <a:schemeClr val="bg1"/>
                </a:solidFill>
              </a:rPr>
              <a:t>wsl</a:t>
            </a:r>
            <a:r>
              <a:rPr lang="en-US" sz="2400" dirty="0">
                <a:solidFill>
                  <a:schemeClr val="bg1"/>
                </a:solidFill>
              </a:rPr>
              <a:t> images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Register &amp; unregister distro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Mount a disk or device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Execute commands within a shell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Change shells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Set </a:t>
            </a:r>
            <a:r>
              <a:rPr lang="en-US" sz="2400" dirty="0" err="1">
                <a:solidFill>
                  <a:schemeClr val="bg1"/>
                </a:solidFill>
              </a:rPr>
              <a:t>wsl</a:t>
            </a:r>
            <a:r>
              <a:rPr lang="en-US" sz="2400" dirty="0">
                <a:solidFill>
                  <a:schemeClr val="bg1"/>
                </a:solidFill>
              </a:rPr>
              <a:t> version per distro &amp; default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Run-as &amp; change user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71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D45D1F-92BB-0509-FA56-F4B2E5A0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28" y="-124635"/>
            <a:ext cx="8534400" cy="1507067"/>
          </a:xfrm>
        </p:spPr>
        <p:txBody>
          <a:bodyPr>
            <a:normAutofit/>
          </a:bodyPr>
          <a:lstStyle/>
          <a:p>
            <a:r>
              <a:rPr lang="en-US" sz="4267" dirty="0"/>
              <a:t>Interoperability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60B025-0563-4384-C20E-15B03C1BE2FA}"/>
              </a:ext>
            </a:extLst>
          </p:cNvPr>
          <p:cNvSpPr txBox="1"/>
          <p:nvPr/>
        </p:nvSpPr>
        <p:spPr>
          <a:xfrm>
            <a:off x="539883" y="1341736"/>
            <a:ext cx="205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Files &amp; Drives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EEBEA9-217E-1802-660E-1FA71CFD5AE2}"/>
              </a:ext>
            </a:extLst>
          </p:cNvPr>
          <p:cNvSpPr txBox="1"/>
          <p:nvPr/>
        </p:nvSpPr>
        <p:spPr>
          <a:xfrm>
            <a:off x="6723597" y="1341735"/>
            <a:ext cx="2792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Apps &amp; Processes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2B3797-7525-0F9E-3759-C2306ACD71D6}"/>
              </a:ext>
            </a:extLst>
          </p:cNvPr>
          <p:cNvSpPr txBox="1"/>
          <p:nvPr/>
        </p:nvSpPr>
        <p:spPr>
          <a:xfrm>
            <a:off x="121568" y="1811301"/>
            <a:ext cx="6161605" cy="3540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/>
              <a:t>Bi-directional files &amp; folders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/>
              <a:t>Bi-directional working file copies are not recommended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/>
              <a:t>Case sensitivity (use </a:t>
            </a:r>
            <a:r>
              <a:rPr lang="en-US" sz="1600" dirty="0">
                <a:latin typeface="Consolas" panose="020B0609020204030204" pitchFamily="49" charset="0"/>
              </a:rPr>
              <a:t>fsutil.exe </a:t>
            </a:r>
            <a:r>
              <a:rPr lang="en-US" sz="1867" dirty="0"/>
              <a:t>in Windows to set)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 err="1"/>
              <a:t>Symlinks</a:t>
            </a:r>
            <a:r>
              <a:rPr lang="en-US" sz="1867" dirty="0"/>
              <a:t> support for Windows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/>
              <a:t>Invalid Windows filenames – UNC paths not supported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/>
              <a:t>Best effort permissions from Linux to Windows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/>
              <a:t>Linux - Drive mounts are in </a:t>
            </a:r>
            <a:r>
              <a:rPr lang="en-US" sz="1600" dirty="0">
                <a:latin typeface="Consolas" panose="020B0609020204030204" pitchFamily="49" charset="0"/>
              </a:rPr>
              <a:t>/</a:t>
            </a:r>
            <a:r>
              <a:rPr lang="en-US" sz="1600" dirty="0" err="1">
                <a:latin typeface="Consolas" panose="020B0609020204030204" pitchFamily="49" charset="0"/>
              </a:rPr>
              <a:t>mnt</a:t>
            </a:r>
            <a:endParaRPr lang="en-US" sz="1867" dirty="0">
              <a:latin typeface="Consolas" panose="020B0609020204030204" pitchFamily="49" charset="0"/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/>
              <a:t>Linux - USB drive mounts supported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 err="1"/>
              <a:t>wslpath</a:t>
            </a:r>
            <a:r>
              <a:rPr lang="en-US" sz="1867" dirty="0"/>
              <a:t> utility to view/change pathing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2FF98F-5377-AFBB-FEED-593C148E7802}"/>
              </a:ext>
            </a:extLst>
          </p:cNvPr>
          <p:cNvSpPr txBox="1"/>
          <p:nvPr/>
        </p:nvSpPr>
        <p:spPr>
          <a:xfrm>
            <a:off x="6608420" y="1821047"/>
            <a:ext cx="5583580" cy="2513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/>
              <a:t>Run Windows tools from Linux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~$ notepad.exe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/>
              <a:t>*Run Linux tools on Windows (wsl.exe)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C:\&gt;wsl.exe ls-la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/>
              <a:t>Combine OS commands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C:\&gt;dir | </a:t>
            </a:r>
            <a:r>
              <a:rPr lang="en-US" sz="1600" dirty="0" err="1">
                <a:latin typeface="Consolas" panose="020B0609020204030204" pitchFamily="49" charset="0"/>
              </a:rPr>
              <a:t>wsl</a:t>
            </a:r>
            <a:r>
              <a:rPr lang="en-US" sz="1600" dirty="0">
                <a:latin typeface="Consolas" panose="020B0609020204030204" pitchFamily="49" charset="0"/>
              </a:rPr>
              <a:t> grep hello</a:t>
            </a:r>
          </a:p>
          <a:p>
            <a:pPr marL="990575" lvl="1" indent="-380990">
              <a:buFont typeface="Arial" panose="020B0604020202020204" pitchFamily="34" charset="0"/>
              <a:buChar char="•"/>
            </a:pPr>
            <a:r>
              <a:rPr lang="en-US" sz="1600" dirty="0">
                <a:latin typeface="Consolas" panose="020B0609020204030204" pitchFamily="49" charset="0"/>
              </a:rPr>
              <a:t>~$ </a:t>
            </a:r>
            <a:r>
              <a:rPr lang="en-US" sz="1467" dirty="0">
                <a:latin typeface="Consolas" panose="020B0609020204030204" pitchFamily="49" charset="0"/>
              </a:rPr>
              <a:t>ipconfig.exe | grep IPv4 | cut -d:</a:t>
            </a:r>
            <a:r>
              <a:rPr lang="en-US" sz="1600" dirty="0">
                <a:latin typeface="Consolas" panose="020B0609020204030204" pitchFamily="49" charset="0"/>
              </a:rPr>
              <a:t> </a:t>
            </a:r>
            <a:r>
              <a:rPr lang="en-US" sz="1467" dirty="0">
                <a:latin typeface="Consolas" panose="020B0609020204030204" pitchFamily="49" charset="0"/>
              </a:rPr>
              <a:t>-f2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/>
              <a:t>Environment variables shared with </a:t>
            </a:r>
            <a:r>
              <a:rPr lang="en-US" sz="1867" dirty="0">
                <a:latin typeface="Consolas" panose="020B0609020204030204" pitchFamily="49" charset="0"/>
              </a:rPr>
              <a:t>WSLENV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1867" dirty="0"/>
              <a:t>Some apps know WSL (ex. Docker Desktop)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795C37-DD8D-59D0-9E71-955042FE84BB}"/>
              </a:ext>
            </a:extLst>
          </p:cNvPr>
          <p:cNvCxnSpPr>
            <a:cxnSpLocks/>
          </p:cNvCxnSpPr>
          <p:nvPr/>
        </p:nvCxnSpPr>
        <p:spPr>
          <a:xfrm flipH="1">
            <a:off x="6096000" y="1506499"/>
            <a:ext cx="53993" cy="376044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DE6126-B77E-3BF1-BEEA-0F041512345D}"/>
              </a:ext>
            </a:extLst>
          </p:cNvPr>
          <p:cNvSpPr txBox="1"/>
          <p:nvPr/>
        </p:nvSpPr>
        <p:spPr>
          <a:xfrm>
            <a:off x="2137693" y="5604979"/>
            <a:ext cx="8658139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To *disable interoperability: ~$ </a:t>
            </a:r>
            <a:r>
              <a:rPr lang="nl-NL" sz="1600" dirty="0">
                <a:latin typeface="Consolas" panose="020B0609020204030204" pitchFamily="49" charset="0"/>
              </a:rPr>
              <a:t>echo 0 &gt; /proc/sys/fs/binfmt_misc/WSLInterop</a:t>
            </a:r>
          </a:p>
          <a:p>
            <a:pPr algn="ctr"/>
            <a:r>
              <a:rPr lang="nl-NL" sz="1067" dirty="0"/>
              <a:t>*Does not persist across sessions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113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2" grpId="0"/>
      <p:bldP spid="14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D45D1F-92BB-0509-FA56-F4B2E5A0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49" y="-236538"/>
            <a:ext cx="8534400" cy="1507067"/>
          </a:xfrm>
        </p:spPr>
        <p:txBody>
          <a:bodyPr>
            <a:normAutofit/>
          </a:bodyPr>
          <a:lstStyle/>
          <a:p>
            <a:r>
              <a:rPr lang="en-US" sz="4267" dirty="0"/>
              <a:t>Advanced 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D372F-F3B7-EE9B-982B-480AB2B0B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1500920"/>
            <a:ext cx="4649787" cy="576262"/>
          </a:xfrm>
        </p:spPr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wsl.conf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A09172-CC4C-DBEE-3B9A-1676302F5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2085649"/>
            <a:ext cx="4937655" cy="30305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Distro </a:t>
            </a:r>
            <a:r>
              <a:rPr lang="en-US" dirty="0" err="1">
                <a:solidFill>
                  <a:schemeClr val="bg1"/>
                </a:solidFill>
              </a:rPr>
              <a:t>wsl</a:t>
            </a:r>
            <a:r>
              <a:rPr lang="en-US" dirty="0">
                <a:solidFill>
                  <a:schemeClr val="bg1"/>
                </a:solidFill>
              </a:rPr>
              <a:t> v1 &amp; v2 config</a:t>
            </a:r>
          </a:p>
          <a:p>
            <a:r>
              <a:rPr lang="en-US" dirty="0">
                <a:solidFill>
                  <a:schemeClr val="bg1"/>
                </a:solidFill>
              </a:rPr>
              <a:t>4 sections – [automount], [user], [interop], [network]</a:t>
            </a:r>
          </a:p>
          <a:p>
            <a:r>
              <a:rPr lang="en-US" dirty="0">
                <a:solidFill>
                  <a:schemeClr val="bg1"/>
                </a:solidFill>
              </a:rPr>
              <a:t>1 section in preview only – [boot]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726B82-84C8-132D-FBB1-C08B92288D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9066" y="1474796"/>
            <a:ext cx="4665134" cy="576262"/>
          </a:xfrm>
        </p:spPr>
        <p:txBody>
          <a:bodyPr/>
          <a:lstStyle/>
          <a:p>
            <a:r>
              <a:rPr lang="en-US" dirty="0"/>
              <a:t>%</a:t>
            </a:r>
            <a:r>
              <a:rPr lang="en-US" dirty="0" err="1"/>
              <a:t>UserProfile</a:t>
            </a:r>
            <a:r>
              <a:rPr lang="en-US" dirty="0"/>
              <a:t>%/.</a:t>
            </a:r>
            <a:r>
              <a:rPr lang="en-US" dirty="0" err="1"/>
              <a:t>wslconfig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3A247D-25E2-A8E4-ECC6-0CD4399598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06545" y="2051058"/>
            <a:ext cx="4929188" cy="30305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Global </a:t>
            </a:r>
            <a:r>
              <a:rPr lang="en-US" dirty="0" err="1">
                <a:solidFill>
                  <a:schemeClr val="bg1"/>
                </a:solidFill>
              </a:rPr>
              <a:t>wsl</a:t>
            </a:r>
            <a:r>
              <a:rPr lang="en-US" dirty="0">
                <a:solidFill>
                  <a:schemeClr val="bg1"/>
                </a:solidFill>
              </a:rPr>
              <a:t> v2 config</a:t>
            </a:r>
          </a:p>
          <a:p>
            <a:r>
              <a:rPr lang="en-US" dirty="0">
                <a:solidFill>
                  <a:schemeClr val="bg1"/>
                </a:solidFill>
              </a:rPr>
              <a:t>1 section – [wsl2]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184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D45D1F-92BB-0509-FA56-F4B2E5A0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1" y="-298899"/>
            <a:ext cx="8534400" cy="1507067"/>
          </a:xfrm>
        </p:spPr>
        <p:txBody>
          <a:bodyPr>
            <a:normAutofit/>
          </a:bodyPr>
          <a:lstStyle/>
          <a:p>
            <a:r>
              <a:rPr lang="en-US" sz="4267" dirty="0"/>
              <a:t>Advanced 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D372F-F3B7-EE9B-982B-480AB2B0B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1223" y="1120066"/>
            <a:ext cx="4649787" cy="576262"/>
          </a:xfrm>
        </p:spPr>
        <p:txBody>
          <a:bodyPr/>
          <a:lstStyle/>
          <a:p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wsl.conf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726B82-84C8-132D-FBB1-C08B92288D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52218" y="1120066"/>
            <a:ext cx="4665134" cy="576262"/>
          </a:xfrm>
        </p:spPr>
        <p:txBody>
          <a:bodyPr/>
          <a:lstStyle/>
          <a:p>
            <a:r>
              <a:rPr lang="en-US" dirty="0"/>
              <a:t>%</a:t>
            </a:r>
            <a:r>
              <a:rPr lang="en-US" dirty="0" err="1"/>
              <a:t>UserProfile</a:t>
            </a:r>
            <a:r>
              <a:rPr lang="en-US" dirty="0"/>
              <a:t>%/.</a:t>
            </a:r>
            <a:r>
              <a:rPr lang="en-US" dirty="0" err="1"/>
              <a:t>wslconfig</a:t>
            </a:r>
            <a:endParaRPr lang="en-US" dirty="0"/>
          </a:p>
        </p:txBody>
      </p:sp>
      <p:pic>
        <p:nvPicPr>
          <p:cNvPr id="12" name="Content Placeholder 11" descr="Text&#10;&#10;Description automatically generated">
            <a:extLst>
              <a:ext uri="{FF2B5EF4-FFF2-40B4-BE49-F238E27FC236}">
                <a16:creationId xmlns:a16="http://schemas.microsoft.com/office/drawing/2014/main" id="{A09F63E3-C1C0-41D5-0BA0-B7C98A432B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3" y="1696328"/>
            <a:ext cx="5386917" cy="34653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Content Placeholder 13" descr="Text&#10;&#10;Description automatically generated">
            <a:extLst>
              <a:ext uri="{FF2B5EF4-FFF2-40B4-BE49-F238E27FC236}">
                <a16:creationId xmlns:a16="http://schemas.microsoft.com/office/drawing/2014/main" id="{E80EA34F-24B4-5117-05E1-D155416D7C3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218" y="1700432"/>
            <a:ext cx="5389033" cy="14148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567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153307F-3469-E0A1-B2E8-084BD9FB5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20" y="-552559"/>
            <a:ext cx="4964167" cy="1371600"/>
          </a:xfrm>
        </p:spPr>
        <p:txBody>
          <a:bodyPr>
            <a:normAutofit/>
          </a:bodyPr>
          <a:lstStyle/>
          <a:p>
            <a:r>
              <a:rPr lang="en-US" sz="3733" dirty="0"/>
              <a:t>WSL Vulnerabilities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FEA49E-C28A-67D7-8452-1124D06B5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1328" y="-768895"/>
            <a:ext cx="6815667" cy="5852583"/>
          </a:xfrm>
        </p:spPr>
        <p:txBody>
          <a:bodyPr>
            <a:normAutofit/>
          </a:bodyPr>
          <a:lstStyle/>
          <a:p>
            <a:r>
              <a:rPr lang="en-US" sz="2667" dirty="0"/>
              <a:t>Black Lotus Labs discovered first in the wild exploit in 2021</a:t>
            </a:r>
          </a:p>
          <a:p>
            <a:r>
              <a:rPr lang="en-US" sz="2667" dirty="0"/>
              <a:t>Agents, remote shell, Telegram-bot, password dumper, etc.</a:t>
            </a:r>
          </a:p>
          <a:p>
            <a:r>
              <a:rPr lang="en-US" sz="2667" dirty="0"/>
              <a:t>SANS whitepaper - </a:t>
            </a:r>
            <a:r>
              <a:rPr lang="en-US" sz="2667" dirty="0">
                <a:hlinkClick r:id="rId2"/>
              </a:rPr>
              <a:t>https://www.sans.org/white-papers/39330/</a:t>
            </a:r>
            <a:r>
              <a:rPr lang="en-US" sz="2667" dirty="0"/>
              <a:t> </a:t>
            </a:r>
            <a:endParaRPr lang="en-US" sz="32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DD90EC7-20E9-2C10-7266-B9C511DA0F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33712" y="1460250"/>
            <a:ext cx="3657600" cy="2091267"/>
          </a:xfrm>
        </p:spPr>
        <p:txBody>
          <a:bodyPr/>
          <a:lstStyle/>
          <a:p>
            <a:r>
              <a:rPr lang="en-US" dirty="0"/>
              <a:t>Shells are always vulnerable exploit, penetration, and exfiltration points in any OS.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36205477-3724-97E2-9A76-0DEF9CBE6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0" y="3218833"/>
            <a:ext cx="4832079" cy="3025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DA8E3DA3-150B-0E35-9E7F-10B17A7435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3954845"/>
            <a:ext cx="17018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4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CD45D1F-92BB-0509-FA56-F4B2E5A04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75" y="-380091"/>
            <a:ext cx="4564452" cy="1162049"/>
          </a:xfrm>
        </p:spPr>
        <p:txBody>
          <a:bodyPr anchor="b">
            <a:normAutofit fontScale="90000"/>
          </a:bodyPr>
          <a:lstStyle/>
          <a:p>
            <a:r>
              <a:rPr lang="en-US" sz="4267" dirty="0"/>
              <a:t>Graphics - </a:t>
            </a:r>
            <a:r>
              <a:rPr lang="en-US" sz="4267" dirty="0" err="1"/>
              <a:t>wslg</a:t>
            </a:r>
            <a:endParaRPr lang="en-US" sz="4267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7EF88A8-3465-E4CE-6357-4411701F44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380" y="1097209"/>
            <a:ext cx="7664960" cy="4330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D85ED-6B13-5A5B-E33D-1DFB5C744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3201" y="1435100"/>
            <a:ext cx="4011084" cy="4690533"/>
          </a:xfrm>
        </p:spPr>
        <p:txBody>
          <a:bodyPr>
            <a:norm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Brings X-Windows apps to WSL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Requires </a:t>
            </a:r>
            <a:r>
              <a:rPr lang="en-US" b="0" i="0" dirty="0">
                <a:solidFill>
                  <a:schemeClr val="bg1"/>
                </a:solidFill>
                <a:effectLst/>
              </a:rPr>
              <a:t>W11 build 22000.* or W11 Insider Preview builds 21362+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Intel, Nvidia, AMD </a:t>
            </a:r>
            <a:r>
              <a:rPr lang="en-US" dirty="0" err="1">
                <a:solidFill>
                  <a:schemeClr val="bg1"/>
                </a:solidFill>
              </a:rPr>
              <a:t>vGPUs</a:t>
            </a:r>
            <a:endParaRPr lang="en-US" dirty="0">
              <a:solidFill>
                <a:schemeClr val="bg1"/>
              </a:solidFill>
            </a:endParaRP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Nvidia CUDA driver available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User &amp; System distros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https://github.com/microsoft/wslg</a:t>
            </a:r>
          </a:p>
        </p:txBody>
      </p:sp>
    </p:spTree>
    <p:extLst>
      <p:ext uri="{BB962C8B-B14F-4D97-AF65-F5344CB8AC3E}">
        <p14:creationId xmlns:p14="http://schemas.microsoft.com/office/powerpoint/2010/main" val="29770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CA8BC9-E4D5-2D33-2254-8F455154D5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 WSL</a:t>
            </a:r>
          </a:p>
        </p:txBody>
      </p:sp>
    </p:spTree>
    <p:extLst>
      <p:ext uri="{BB962C8B-B14F-4D97-AF65-F5344CB8AC3E}">
        <p14:creationId xmlns:p14="http://schemas.microsoft.com/office/powerpoint/2010/main" val="67865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2B6B8-8D6D-063C-13A6-33E839FCE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67" dirty="0"/>
              <a:t>WSL Tidbits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C0FB4-202D-49A5-EFE1-3C3FEDFBC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667" dirty="0"/>
              <a:t>VPN to WSL instance (based off an Alpine distro) - </a:t>
            </a:r>
            <a:r>
              <a:rPr lang="en-US" sz="2667" dirty="0">
                <a:hlinkClick r:id="rId2"/>
              </a:rPr>
              <a:t>https://github.com/sakai135/wsl-vpnkit</a:t>
            </a:r>
            <a:endParaRPr lang="en-US" sz="2667" dirty="0"/>
          </a:p>
          <a:p>
            <a:r>
              <a:rPr lang="en-US" sz="2667" dirty="0"/>
              <a:t>Create multiple instances of Ubuntu - </a:t>
            </a:r>
            <a:r>
              <a:rPr lang="en-US" sz="2667" dirty="0">
                <a:hlinkClick r:id="rId3"/>
              </a:rPr>
              <a:t>https://github.com/mikenelson-io/WslGen</a:t>
            </a:r>
            <a:endParaRPr lang="en-US" sz="2667" dirty="0"/>
          </a:p>
          <a:p>
            <a:r>
              <a:rPr lang="en-US" sz="2667" dirty="0"/>
              <a:t>WSL PowerShell module - </a:t>
            </a:r>
            <a:r>
              <a:rPr lang="en-US" sz="2667" dirty="0">
                <a:hlinkClick r:id="rId4"/>
              </a:rPr>
              <a:t>https://github.com/SvenGroot/WslManagementPS</a:t>
            </a:r>
            <a:endParaRPr lang="en-US" sz="2667" dirty="0"/>
          </a:p>
          <a:p>
            <a:r>
              <a:rPr lang="en-US" sz="2667" dirty="0"/>
              <a:t>WSL on Mac via Parallels - </a:t>
            </a:r>
            <a:r>
              <a:rPr lang="en-US" sz="2667" dirty="0">
                <a:hlinkClick r:id="rId5"/>
              </a:rPr>
              <a:t>https://patrickwu.space/2020/02/14/wsl-on-mac/</a:t>
            </a:r>
            <a:endParaRPr lang="en-US" sz="2667" dirty="0"/>
          </a:p>
          <a:p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2566669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5F203-A82D-B862-9275-E71294EEE5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9671909-6AAB-9B4D-2952-9A405430AB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@mikenelsonio</a:t>
            </a:r>
          </a:p>
          <a:p>
            <a:r>
              <a:rPr lang="en-US" dirty="0">
                <a:solidFill>
                  <a:schemeClr val="bg1"/>
                </a:solidFill>
              </a:rPr>
              <a:t>GitHub - </a:t>
            </a:r>
            <a:r>
              <a:rPr lang="en-US" dirty="0" err="1">
                <a:solidFill>
                  <a:schemeClr val="bg1"/>
                </a:solidFill>
              </a:rPr>
              <a:t>mikenelson</a:t>
            </a:r>
            <a:r>
              <a:rPr lang="en-US" dirty="0">
                <a:solidFill>
                  <a:schemeClr val="bg1"/>
                </a:solidFill>
              </a:rPr>
              <a:t>-io</a:t>
            </a:r>
          </a:p>
          <a:p>
            <a:r>
              <a:rPr lang="en-US" dirty="0">
                <a:solidFill>
                  <a:schemeClr val="bg1"/>
                </a:solidFill>
              </a:rPr>
              <a:t>LinkedIn - </a:t>
            </a:r>
            <a:r>
              <a:rPr lang="en-US" dirty="0" err="1">
                <a:solidFill>
                  <a:schemeClr val="bg1"/>
                </a:solidFill>
              </a:rPr>
              <a:t>nelmedia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864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0BFF027-44E3-A2B1-B999-45E3894C655E}"/>
              </a:ext>
            </a:extLst>
          </p:cNvPr>
          <p:cNvSpPr txBox="1">
            <a:spLocks/>
          </p:cNvSpPr>
          <p:nvPr/>
        </p:nvSpPr>
        <p:spPr>
          <a:xfrm>
            <a:off x="567219" y="523112"/>
            <a:ext cx="14020800" cy="176741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800" dirty="0">
                <a:solidFill>
                  <a:schemeClr val="bg1"/>
                </a:solidFill>
              </a:rPr>
              <a:t>Mike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00A3AF-46B0-6F68-08D5-350446FB0F30}"/>
              </a:ext>
            </a:extLst>
          </p:cNvPr>
          <p:cNvSpPr txBox="1">
            <a:spLocks/>
          </p:cNvSpPr>
          <p:nvPr/>
        </p:nvSpPr>
        <p:spPr>
          <a:xfrm>
            <a:off x="1027056" y="1900267"/>
            <a:ext cx="9266321" cy="580178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/>
              <a:t>35+ years in tech</a:t>
            </a:r>
          </a:p>
          <a:p>
            <a:r>
              <a:rPr lang="en-US" sz="3200"/>
              <a:t>Principal Technologist</a:t>
            </a:r>
          </a:p>
          <a:p>
            <a:r>
              <a:rPr lang="en-US" sz="3200"/>
              <a:t>Experience from Helpdesk to Architect</a:t>
            </a:r>
          </a:p>
          <a:p>
            <a:r>
              <a:rPr lang="en-US" sz="3200"/>
              <a:t>Scripter, not a coder</a:t>
            </a:r>
          </a:p>
          <a:p>
            <a:r>
              <a:rPr lang="en-US" sz="3200"/>
              <a:t>Passion for community, teaching, learning</a:t>
            </a:r>
          </a:p>
          <a:p>
            <a:r>
              <a:rPr lang="en-US" sz="3200"/>
              <a:t>Beer, BBQ, &amp; Gadgets</a:t>
            </a:r>
            <a:endParaRPr lang="en-US" sz="3200" dirty="0"/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C7E456B-54A5-1000-FBB5-2C6A3C3AEB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91" y="6057211"/>
            <a:ext cx="1833388" cy="751389"/>
          </a:xfrm>
          <a:prstGeom prst="rect">
            <a:avLst/>
          </a:prstGeom>
        </p:spPr>
      </p:pic>
      <p:pic>
        <p:nvPicPr>
          <p:cNvPr id="11" name="Picture 10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451B5585-9FA9-E997-CC7F-0E209C1D5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00" y="6058874"/>
            <a:ext cx="1390224" cy="751391"/>
          </a:xfrm>
          <a:prstGeom prst="rect">
            <a:avLst/>
          </a:prstGeom>
        </p:spPr>
      </p:pic>
      <p:pic>
        <p:nvPicPr>
          <p:cNvPr id="13" name="Picture 12" descr="Text&#10;&#10;Description automatically generated with low confidence">
            <a:extLst>
              <a:ext uri="{FF2B5EF4-FFF2-40B4-BE49-F238E27FC236}">
                <a16:creationId xmlns:a16="http://schemas.microsoft.com/office/drawing/2014/main" id="{CDCCB0EC-CB7C-3F2C-249D-52ABF1C70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745" y="6011141"/>
            <a:ext cx="1253163" cy="846860"/>
          </a:xfrm>
          <a:prstGeom prst="rect">
            <a:avLst/>
          </a:prstGeom>
        </p:spPr>
      </p:pic>
      <p:pic>
        <p:nvPicPr>
          <p:cNvPr id="15" name="Picture 1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0697428D-2F5A-A04A-00DA-B1957543FF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0" b="38288"/>
          <a:stretch/>
        </p:blipFill>
        <p:spPr>
          <a:xfrm>
            <a:off x="5451738" y="-97131"/>
            <a:ext cx="6871260" cy="26804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97A4187B-0E95-534F-FAFB-C7AC041FB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994" y="393683"/>
            <a:ext cx="346227" cy="346227"/>
          </a:xfrm>
          <a:prstGeom prst="rect">
            <a:avLst/>
          </a:prstGeom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92627AD6-D7BD-F0A7-CE1A-C1B148CBF7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039" y="865794"/>
            <a:ext cx="267319" cy="26731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A4BD62B-3AB8-9E1B-7277-8E9B587E3513}"/>
              </a:ext>
            </a:extLst>
          </p:cNvPr>
          <p:cNvSpPr txBox="1"/>
          <p:nvPr/>
        </p:nvSpPr>
        <p:spPr>
          <a:xfrm>
            <a:off x="3479357" y="392390"/>
            <a:ext cx="2842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mikenelsonio</a:t>
            </a:r>
            <a:endParaRPr lang="en-IN" sz="16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BC951F-B504-B29D-63C3-6BE6C95411B8}"/>
              </a:ext>
            </a:extLst>
          </p:cNvPr>
          <p:cNvSpPr txBox="1"/>
          <p:nvPr/>
        </p:nvSpPr>
        <p:spPr>
          <a:xfrm>
            <a:off x="3472892" y="825046"/>
            <a:ext cx="2842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nelmedia</a:t>
            </a:r>
            <a:endParaRPr lang="en-IN" sz="1600" b="1" dirty="0"/>
          </a:p>
        </p:txBody>
      </p:sp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D882BB34-B5B5-F1A9-C471-6D1313D8D8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151357" y="1274160"/>
            <a:ext cx="354753" cy="35475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04EC491-0C73-AD40-A07F-985E26737722}"/>
              </a:ext>
            </a:extLst>
          </p:cNvPr>
          <p:cNvSpPr txBox="1"/>
          <p:nvPr/>
        </p:nvSpPr>
        <p:spPr>
          <a:xfrm>
            <a:off x="3484156" y="1267543"/>
            <a:ext cx="28428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mikenelson</a:t>
            </a:r>
            <a:r>
              <a:rPr lang="en-US" sz="1600" b="1" dirty="0"/>
              <a:t>-io</a:t>
            </a:r>
            <a:endParaRPr lang="en-IN" sz="1600" b="1" dirty="0"/>
          </a:p>
        </p:txBody>
      </p:sp>
    </p:spTree>
    <p:extLst>
      <p:ext uri="{BB962C8B-B14F-4D97-AF65-F5344CB8AC3E}">
        <p14:creationId xmlns:p14="http://schemas.microsoft.com/office/powerpoint/2010/main" val="177198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95DD2-60B6-A309-A6F1-29B777825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203" y="808831"/>
            <a:ext cx="11857872" cy="1507067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MyPresentations</a:t>
            </a:r>
            <a:r>
              <a:rPr lang="en-US" sz="2800" dirty="0">
                <a:solidFill>
                  <a:schemeClr val="bg1"/>
                </a:solidFill>
              </a:rPr>
              <a:t>/2022-August_vmware explore </a:t>
            </a:r>
            <a:r>
              <a:rPr lang="en-US" sz="2800" dirty="0" err="1">
                <a:solidFill>
                  <a:schemeClr val="bg1"/>
                </a:solidFill>
              </a:rPr>
              <a:t>vmtn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E39401F6-4CF7-8735-A398-234542A73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128" y="2792984"/>
            <a:ext cx="37592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72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0615B0B-5455-067C-B96F-0542981C6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5167"/>
            <a:ext cx="10972800" cy="1143000"/>
          </a:xfrm>
        </p:spPr>
        <p:txBody>
          <a:bodyPr anchor="ctr">
            <a:normAutofit/>
          </a:bodyPr>
          <a:lstStyle/>
          <a:p>
            <a:r>
              <a:rPr lang="en-US" sz="4267" dirty="0"/>
              <a:t>Windows Subsystem for Linux - WSL</a:t>
            </a:r>
          </a:p>
        </p:txBody>
      </p:sp>
      <p:pic>
        <p:nvPicPr>
          <p:cNvPr id="3" name="Content Placeholder 2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3FD4AD8F-99AF-B841-8B5B-224FD7926D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9" r="34906" b="24487"/>
          <a:stretch/>
        </p:blipFill>
        <p:spPr>
          <a:xfrm>
            <a:off x="812800" y="2311401"/>
            <a:ext cx="3657600" cy="318405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3FCCF4-1F77-8D58-3783-F7B746548B2E}"/>
              </a:ext>
            </a:extLst>
          </p:cNvPr>
          <p:cNvSpPr txBox="1"/>
          <p:nvPr/>
        </p:nvSpPr>
        <p:spPr>
          <a:xfrm>
            <a:off x="5181600" y="1761485"/>
            <a:ext cx="6400800" cy="4196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chemeClr val="bg1"/>
                </a:solidFill>
              </a:rPr>
              <a:t>2 variants – stable &amp; preview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chemeClr val="bg1"/>
                </a:solidFill>
              </a:rPr>
              <a:t>2 versions – v1 &amp; v2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chemeClr val="bg1"/>
                </a:solidFill>
              </a:rPr>
              <a:t>Use v1 for Linux to Windows file intensive operations/applications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chemeClr val="bg1"/>
                </a:solidFill>
              </a:rPr>
              <a:t>V2 required for advanced compatibility, optimizations, &amp; features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chemeClr val="bg1"/>
                </a:solidFill>
              </a:rPr>
              <a:t>Runs on Windows Client (W10 v2004+, W11) &amp; Server (KB 5014678)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2667" dirty="0">
                <a:solidFill>
                  <a:schemeClr val="bg1"/>
                </a:solidFill>
              </a:rPr>
              <a:t>Open source</a:t>
            </a:r>
          </a:p>
        </p:txBody>
      </p:sp>
    </p:spTree>
    <p:extLst>
      <p:ext uri="{BB962C8B-B14F-4D97-AF65-F5344CB8AC3E}">
        <p14:creationId xmlns:p14="http://schemas.microsoft.com/office/powerpoint/2010/main" val="133597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BC853EF-FCBE-1509-3EEE-6A30DF44BD7E}"/>
              </a:ext>
            </a:extLst>
          </p:cNvPr>
          <p:cNvSpPr/>
          <p:nvPr/>
        </p:nvSpPr>
        <p:spPr>
          <a:xfrm>
            <a:off x="1219200" y="3515373"/>
            <a:ext cx="682270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“Free Software licenses are the devil’s work.”</a:t>
            </a:r>
          </a:p>
          <a:p>
            <a:r>
              <a:rPr lang="en-US" sz="2400" i="1" dirty="0">
                <a:solidFill>
                  <a:schemeClr val="bg1"/>
                </a:solidFill>
              </a:rPr>
              <a:t>– Microsoft PR Statement (2001)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B13D13-E2F3-8D3E-CD21-50E8DFEBB4E8}"/>
              </a:ext>
            </a:extLst>
          </p:cNvPr>
          <p:cNvSpPr/>
          <p:nvPr/>
        </p:nvSpPr>
        <p:spPr>
          <a:xfrm>
            <a:off x="1320799" y="1600200"/>
            <a:ext cx="99254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“Linux is a cancer that attaches itself in an intellectual property sense to everything it touches. That’s the way that the license works.”</a:t>
            </a:r>
          </a:p>
          <a:p>
            <a:r>
              <a:rPr lang="en-US" sz="2400" i="1" dirty="0">
                <a:solidFill>
                  <a:schemeClr val="bg1"/>
                </a:solidFill>
              </a:rPr>
              <a:t>– Steve Ballmer (2001)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1D154B-6E4E-65F0-308F-FFF7EDA5ABC2}"/>
              </a:ext>
            </a:extLst>
          </p:cNvPr>
          <p:cNvSpPr txBox="1"/>
          <p:nvPr/>
        </p:nvSpPr>
        <p:spPr>
          <a:xfrm>
            <a:off x="1148952" y="4784280"/>
            <a:ext cx="76979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make peace with our enemies, not our friends.</a:t>
            </a:r>
          </a:p>
          <a:p>
            <a:r>
              <a:rPr lang="en-US" sz="2400" i="1" dirty="0">
                <a:solidFill>
                  <a:schemeClr val="bg1"/>
                </a:solidFill>
              </a:rPr>
              <a:t>- Tyrion Lannister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137368-45EC-2E71-E75E-566F6CDFF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714750" y="336787"/>
            <a:ext cx="47625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40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9">
            <a:extLst>
              <a:ext uri="{FF2B5EF4-FFF2-40B4-BE49-F238E27FC236}">
                <a16:creationId xmlns:a16="http://schemas.microsoft.com/office/drawing/2014/main" id="{1511F85B-5967-428B-BE8B-819A79813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CEEEF3BC-FE5A-BBF1-7C1D-49F977BA25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7586" b="1921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8" name="Snip Diagonal Corner Rectangle 6">
            <a:extLst>
              <a:ext uri="{FF2B5EF4-FFF2-40B4-BE49-F238E27FC236}">
                <a16:creationId xmlns:a16="http://schemas.microsoft.com/office/drawing/2014/main" id="{28DA8D05-CF65-4382-8BF4-2A08754DB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1075" cy="6857998"/>
          </a:xfrm>
          <a:prstGeom prst="snip2DiagRect">
            <a:avLst>
              <a:gd name="adj1" fmla="val 0"/>
              <a:gd name="adj2" fmla="val 42414"/>
            </a:avLst>
          </a:prstGeom>
          <a:gradFill>
            <a:gsLst>
              <a:gs pos="2000">
                <a:schemeClr val="dk2">
                  <a:tint val="97000"/>
                  <a:hueMod val="92000"/>
                  <a:satMod val="169000"/>
                  <a:lumMod val="164000"/>
                  <a:alpha val="79000"/>
                </a:schemeClr>
              </a:gs>
              <a:gs pos="100000">
                <a:schemeClr val="dk2">
                  <a:shade val="96000"/>
                  <a:satMod val="120000"/>
                  <a:lumMod val="90000"/>
                  <a:alpha val="88000"/>
                </a:schemeClr>
              </a:gs>
            </a:gsLst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B86E73D-C102-6CAB-FA21-B36E85183A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274" y="2509284"/>
            <a:ext cx="6767736" cy="2486049"/>
          </a:xfrm>
        </p:spPr>
        <p:txBody>
          <a:bodyPr>
            <a:normAutofit/>
          </a:bodyPr>
          <a:lstStyle/>
          <a:p>
            <a:r>
              <a:rPr lang="en-US" dirty="0"/>
              <a:t>Why WSL?</a:t>
            </a:r>
          </a:p>
        </p:txBody>
      </p:sp>
      <p:grpSp>
        <p:nvGrpSpPr>
          <p:cNvPr id="29" name="Group 13">
            <a:extLst>
              <a:ext uri="{FF2B5EF4-FFF2-40B4-BE49-F238E27FC236}">
                <a16:creationId xmlns:a16="http://schemas.microsoft.com/office/drawing/2014/main" id="{E0C6252F-9468-4CFE-8A28-0DFE703FB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11344" y="9144"/>
            <a:ext cx="6080656" cy="6163733"/>
            <a:chOff x="6108170" y="8467"/>
            <a:chExt cx="6080656" cy="6163733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73F8F7-6FEE-4BB3-94A3-78B5C2FF1D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F5B2264-1E71-4A5B-ABFC-2832FD78E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6E0A76D-9460-46B8-BD58-9E9BF9CEB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7E3790F-67C5-42CD-B933-75C6F3250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EF3C2C4-F6BB-4D14-8577-3649162D0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358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298BF5F-EC49-815F-0988-AACD79972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457" y="-114459"/>
            <a:ext cx="8534400" cy="1507067"/>
          </a:xfrm>
        </p:spPr>
        <p:txBody>
          <a:bodyPr>
            <a:normAutofit/>
          </a:bodyPr>
          <a:lstStyle/>
          <a:p>
            <a:r>
              <a:rPr lang="en-US" sz="4267" dirty="0"/>
              <a:t>Versions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B5A897-F86B-9C7A-7AE9-F22830C7B5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226" y="1203480"/>
            <a:ext cx="4649787" cy="576262"/>
          </a:xfrm>
        </p:spPr>
        <p:txBody>
          <a:bodyPr/>
          <a:lstStyle/>
          <a:p>
            <a:r>
              <a:rPr lang="en-US" dirty="0"/>
              <a:t>WSL v1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01CFB7-7992-8020-8652-0A1FA0CE4C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36660" y="1148207"/>
            <a:ext cx="4665134" cy="576262"/>
          </a:xfrm>
        </p:spPr>
        <p:txBody>
          <a:bodyPr/>
          <a:lstStyle/>
          <a:p>
            <a:r>
              <a:rPr lang="en-US" dirty="0"/>
              <a:t>WSL v2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2762309-0210-7F55-A255-91727C6B0531}"/>
              </a:ext>
            </a:extLst>
          </p:cNvPr>
          <p:cNvGrpSpPr/>
          <p:nvPr/>
        </p:nvGrpSpPr>
        <p:grpSpPr>
          <a:xfrm>
            <a:off x="6193367" y="1869168"/>
            <a:ext cx="5853723" cy="3659763"/>
            <a:chOff x="4645025" y="1401876"/>
            <a:chExt cx="4390292" cy="2744822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F0BE3BFB-391B-285A-5CFE-884D57C35097}"/>
                </a:ext>
              </a:extLst>
            </p:cNvPr>
            <p:cNvSpPr/>
            <p:nvPr/>
          </p:nvSpPr>
          <p:spPr>
            <a:xfrm>
              <a:off x="6665912" y="1719262"/>
              <a:ext cx="2020888" cy="1919287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817B2F6-0B8F-2D65-1ABB-C7E2B8525840}"/>
                </a:ext>
              </a:extLst>
            </p:cNvPr>
            <p:cNvSpPr/>
            <p:nvPr/>
          </p:nvSpPr>
          <p:spPr>
            <a:xfrm>
              <a:off x="4664518" y="3918098"/>
              <a:ext cx="3886200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Virtual Machine Platform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900650-20FE-D23A-9783-8009CE61BC07}"/>
                </a:ext>
              </a:extLst>
            </p:cNvPr>
            <p:cNvSpPr/>
            <p:nvPr/>
          </p:nvSpPr>
          <p:spPr>
            <a:xfrm>
              <a:off x="4645025" y="2800350"/>
              <a:ext cx="1755775" cy="68580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Windows NT Kernel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D5A87B4-B21E-F0C4-C5A4-21A1C8E1007F}"/>
                </a:ext>
              </a:extLst>
            </p:cNvPr>
            <p:cNvSpPr/>
            <p:nvPr/>
          </p:nvSpPr>
          <p:spPr>
            <a:xfrm>
              <a:off x="4645025" y="1885950"/>
              <a:ext cx="1755775" cy="68580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Windows </a:t>
              </a:r>
              <a:r>
                <a:rPr lang="en-US" sz="2400" dirty="0" err="1"/>
                <a:t>Usermode</a:t>
              </a:r>
              <a:endParaRPr lang="en-US" sz="24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8C78BB7-E55F-D1E5-37E0-AA4B8F2B6419}"/>
                </a:ext>
              </a:extLst>
            </p:cNvPr>
            <p:cNvSpPr/>
            <p:nvPr/>
          </p:nvSpPr>
          <p:spPr>
            <a:xfrm>
              <a:off x="6781800" y="2800350"/>
              <a:ext cx="1755775" cy="6858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Linux Kernel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E953D4-0F04-1AF4-52B0-A5003B4920DC}"/>
                </a:ext>
              </a:extLst>
            </p:cNvPr>
            <p:cNvSpPr/>
            <p:nvPr/>
          </p:nvSpPr>
          <p:spPr>
            <a:xfrm>
              <a:off x="6781799" y="1885950"/>
              <a:ext cx="1755775" cy="68580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133" dirty="0"/>
                <a:t>Linux </a:t>
              </a:r>
              <a:r>
                <a:rPr lang="en-US" sz="2133" dirty="0" err="1"/>
                <a:t>Usermode</a:t>
              </a:r>
              <a:endParaRPr lang="en-US" sz="2133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216D94-6B6C-8182-2D06-1772E09E3126}"/>
                </a:ext>
              </a:extLst>
            </p:cNvPr>
            <p:cNvSpPr txBox="1"/>
            <p:nvPr/>
          </p:nvSpPr>
          <p:spPr>
            <a:xfrm>
              <a:off x="6537999" y="1401876"/>
              <a:ext cx="2497318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Lightweight Utility VM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11E0E59-B817-A1B6-F380-8203CBBA07DA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6400800" y="2228850"/>
              <a:ext cx="369343" cy="9008"/>
            </a:xfrm>
            <a:prstGeom prst="straightConnector1">
              <a:avLst/>
            </a:prstGeom>
            <a:ln>
              <a:solidFill>
                <a:srgbClr val="00206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ADA74C3-59D0-C481-662D-A8D1993BA1CD}"/>
                </a:ext>
              </a:extLst>
            </p:cNvPr>
            <p:cNvCxnSpPr>
              <a:cxnSpLocks/>
              <a:stCxn id="19" idx="0"/>
              <a:endCxn id="21" idx="2"/>
            </p:cNvCxnSpPr>
            <p:nvPr/>
          </p:nvCxnSpPr>
          <p:spPr>
            <a:xfrm flipV="1">
              <a:off x="5522913" y="2571750"/>
              <a:ext cx="0" cy="228600"/>
            </a:xfrm>
            <a:prstGeom prst="straightConnector1">
              <a:avLst/>
            </a:prstGeom>
            <a:ln>
              <a:solidFill>
                <a:srgbClr val="00206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005603C-9A69-C6E2-00BB-94596B3ADB76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5522912" y="3486150"/>
              <a:ext cx="1" cy="431948"/>
            </a:xfrm>
            <a:prstGeom prst="straightConnector1">
              <a:avLst/>
            </a:prstGeom>
            <a:ln>
              <a:solidFill>
                <a:srgbClr val="00206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6F22ED7F-66D4-AF30-06DD-275D4946D062}"/>
                </a:ext>
              </a:extLst>
            </p:cNvPr>
            <p:cNvCxnSpPr>
              <a:cxnSpLocks/>
              <a:stCxn id="23" idx="0"/>
              <a:endCxn id="25" idx="2"/>
            </p:cNvCxnSpPr>
            <p:nvPr/>
          </p:nvCxnSpPr>
          <p:spPr>
            <a:xfrm flipH="1" flipV="1">
              <a:off x="7659687" y="2571750"/>
              <a:ext cx="1" cy="228600"/>
            </a:xfrm>
            <a:prstGeom prst="straightConnector1">
              <a:avLst/>
            </a:prstGeom>
            <a:ln>
              <a:solidFill>
                <a:srgbClr val="00206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D5818AE-71E1-77AB-7561-B1992FFEDB0A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7659686" y="3486150"/>
              <a:ext cx="2" cy="431948"/>
            </a:xfrm>
            <a:prstGeom prst="straightConnector1">
              <a:avLst/>
            </a:prstGeom>
            <a:ln>
              <a:solidFill>
                <a:srgbClr val="00206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8" descr="A picture containing pool ball&#10;&#10;Description automatically generated">
              <a:extLst>
                <a:ext uri="{FF2B5EF4-FFF2-40B4-BE49-F238E27FC236}">
                  <a16:creationId xmlns:a16="http://schemas.microsoft.com/office/drawing/2014/main" id="{8EABD043-8B59-C32A-CC0B-FB9969CCA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6873625" y="2192450"/>
              <a:ext cx="513513" cy="363038"/>
            </a:xfrm>
            <a:prstGeom prst="rect">
              <a:avLst/>
            </a:prstGeom>
          </p:spPr>
        </p:pic>
        <p:pic>
          <p:nvPicPr>
            <p:cNvPr id="52" name="Picture 51" descr="Shape, circle&#10;&#10;Description automatically generated">
              <a:extLst>
                <a:ext uri="{FF2B5EF4-FFF2-40B4-BE49-F238E27FC236}">
                  <a16:creationId xmlns:a16="http://schemas.microsoft.com/office/drawing/2014/main" id="{527C561C-51F0-63AD-A013-2D6CDA929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7543800" y="2228850"/>
              <a:ext cx="186565" cy="246453"/>
            </a:xfrm>
            <a:prstGeom prst="rect">
              <a:avLst/>
            </a:prstGeom>
          </p:spPr>
        </p:pic>
        <p:pic>
          <p:nvPicPr>
            <p:cNvPr id="55" name="Picture 54" descr="Logo, company name&#10;&#10;Description automatically generated">
              <a:extLst>
                <a:ext uri="{FF2B5EF4-FFF2-40B4-BE49-F238E27FC236}">
                  <a16:creationId xmlns:a16="http://schemas.microsoft.com/office/drawing/2014/main" id="{2118E7CD-231F-661D-C087-77673F5B8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7913141" y="2169041"/>
              <a:ext cx="376409" cy="376409"/>
            </a:xfrm>
            <a:prstGeom prst="rect">
              <a:avLst/>
            </a:prstGeom>
          </p:spPr>
        </p:pic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57C7FC4-4E73-0F89-FF87-5C82B587033C}"/>
              </a:ext>
            </a:extLst>
          </p:cNvPr>
          <p:cNvGrpSpPr/>
          <p:nvPr/>
        </p:nvGrpSpPr>
        <p:grpSpPr>
          <a:xfrm>
            <a:off x="1354473" y="2137023"/>
            <a:ext cx="2341036" cy="3512291"/>
            <a:chOff x="1066798" y="1826141"/>
            <a:chExt cx="1755777" cy="263421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96F436F1-F0B9-A039-68AB-BC5DEB083DC6}"/>
                </a:ext>
              </a:extLst>
            </p:cNvPr>
            <p:cNvSpPr/>
            <p:nvPr/>
          </p:nvSpPr>
          <p:spPr>
            <a:xfrm>
              <a:off x="1066800" y="2800350"/>
              <a:ext cx="1755775" cy="68580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WSL</a:t>
              </a:r>
            </a:p>
            <a:p>
              <a:pPr algn="ctr"/>
              <a:r>
                <a:rPr lang="en-US" sz="2000" dirty="0"/>
                <a:t>Translation layer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1F8762F9-2E93-B93B-1B57-EDCEE91EC314}"/>
                </a:ext>
              </a:extLst>
            </p:cNvPr>
            <p:cNvSpPr/>
            <p:nvPr/>
          </p:nvSpPr>
          <p:spPr>
            <a:xfrm>
              <a:off x="1066799" y="1826141"/>
              <a:ext cx="1755775" cy="68580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sz="2400" dirty="0"/>
                <a:t>Linux Distro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5E705B0-8945-4494-056C-6AC418FB1CE1}"/>
                </a:ext>
              </a:extLst>
            </p:cNvPr>
            <p:cNvSpPr/>
            <p:nvPr/>
          </p:nvSpPr>
          <p:spPr>
            <a:xfrm>
              <a:off x="1066798" y="3774559"/>
              <a:ext cx="1755775" cy="68580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Windows NT Kernel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906B7DAB-E901-0565-258D-C0EC93A9C4B3}"/>
                </a:ext>
              </a:extLst>
            </p:cNvPr>
            <p:cNvCxnSpPr>
              <a:cxnSpLocks/>
              <a:stCxn id="59" idx="0"/>
              <a:endCxn id="61" idx="2"/>
            </p:cNvCxnSpPr>
            <p:nvPr/>
          </p:nvCxnSpPr>
          <p:spPr>
            <a:xfrm flipH="1" flipV="1">
              <a:off x="1944687" y="2511941"/>
              <a:ext cx="1" cy="288409"/>
            </a:xfrm>
            <a:prstGeom prst="straightConnector1">
              <a:avLst/>
            </a:prstGeom>
            <a:ln>
              <a:solidFill>
                <a:srgbClr val="00206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2803C332-C108-7DC2-9B11-ABB3B8D2A2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5000" y="3486150"/>
              <a:ext cx="1" cy="288409"/>
            </a:xfrm>
            <a:prstGeom prst="straightConnector1">
              <a:avLst/>
            </a:prstGeom>
            <a:ln>
              <a:solidFill>
                <a:srgbClr val="00206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70" descr="A picture containing pool ball&#10;&#10;Description automatically generated">
              <a:extLst>
                <a:ext uri="{FF2B5EF4-FFF2-40B4-BE49-F238E27FC236}">
                  <a16:creationId xmlns:a16="http://schemas.microsoft.com/office/drawing/2014/main" id="{7CEEE80C-BDF2-DE5B-ECF1-99C8F799C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1172040" y="2114550"/>
              <a:ext cx="513513" cy="363038"/>
            </a:xfrm>
            <a:prstGeom prst="rect">
              <a:avLst/>
            </a:prstGeom>
          </p:spPr>
        </p:pic>
        <p:pic>
          <p:nvPicPr>
            <p:cNvPr id="73" name="Picture 72" descr="Shape, circle&#10;&#10;Description automatically generated">
              <a:extLst>
                <a:ext uri="{FF2B5EF4-FFF2-40B4-BE49-F238E27FC236}">
                  <a16:creationId xmlns:a16="http://schemas.microsoft.com/office/drawing/2014/main" id="{E01EE2EC-8800-4D9C-A5E4-4B62D8A51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1842215" y="2150950"/>
              <a:ext cx="186565" cy="246453"/>
            </a:xfrm>
            <a:prstGeom prst="rect">
              <a:avLst/>
            </a:prstGeom>
          </p:spPr>
        </p:pic>
        <p:pic>
          <p:nvPicPr>
            <p:cNvPr id="75" name="Picture 74" descr="Logo, company name&#10;&#10;Description automatically generated">
              <a:extLst>
                <a:ext uri="{FF2B5EF4-FFF2-40B4-BE49-F238E27FC236}">
                  <a16:creationId xmlns:a16="http://schemas.microsoft.com/office/drawing/2014/main" id="{5A4BFFAA-F473-905C-D052-2AEB70BF8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2211556" y="2091141"/>
              <a:ext cx="376409" cy="3764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087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8568E6-0FE6-0740-3301-F105B122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207" y="-139205"/>
            <a:ext cx="8534400" cy="1507067"/>
          </a:xfrm>
        </p:spPr>
        <p:txBody>
          <a:bodyPr>
            <a:normAutofit/>
          </a:bodyPr>
          <a:lstStyle/>
          <a:p>
            <a:r>
              <a:rPr lang="en-US" sz="4267" dirty="0"/>
              <a:t>Components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B45C12-A01B-8830-49EC-9C519AB42CAB}"/>
              </a:ext>
            </a:extLst>
          </p:cNvPr>
          <p:cNvSpPr txBox="1"/>
          <p:nvPr/>
        </p:nvSpPr>
        <p:spPr>
          <a:xfrm>
            <a:off x="2345494" y="1040075"/>
            <a:ext cx="13660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WSL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1ABB10-A8FE-668B-FB20-07FDD25D333F}"/>
              </a:ext>
            </a:extLst>
          </p:cNvPr>
          <p:cNvSpPr txBox="1"/>
          <p:nvPr/>
        </p:nvSpPr>
        <p:spPr>
          <a:xfrm>
            <a:off x="5226010" y="1040076"/>
            <a:ext cx="5581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2A6B30-556A-A455-EDB5-9616AACD3D30}"/>
              </a:ext>
            </a:extLst>
          </p:cNvPr>
          <p:cNvSpPr txBox="1"/>
          <p:nvPr/>
        </p:nvSpPr>
        <p:spPr>
          <a:xfrm>
            <a:off x="5699108" y="1040077"/>
            <a:ext cx="61462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Distributions (Distros)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DC5A54-21D4-CA11-91B5-DF7101911DC0}"/>
              </a:ext>
            </a:extLst>
          </p:cNvPr>
          <p:cNvSpPr txBox="1"/>
          <p:nvPr/>
        </p:nvSpPr>
        <p:spPr>
          <a:xfrm>
            <a:off x="5784176" y="1787598"/>
            <a:ext cx="5496907" cy="304698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Ubuntu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Debian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Kali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Oracle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Suse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OpenSuse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Fedora Flux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Alpine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Alma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</a:rPr>
              <a:t>Pengwin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Rocky 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AOSC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“Un-Official”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Custom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546E58-6621-2600-5765-BC8C126CED6F}"/>
              </a:ext>
            </a:extLst>
          </p:cNvPr>
          <p:cNvSpPr txBox="1"/>
          <p:nvPr/>
        </p:nvSpPr>
        <p:spPr>
          <a:xfrm>
            <a:off x="475207" y="1787598"/>
            <a:ext cx="518763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Virtual Machine Platform (HVC)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</a:rPr>
              <a:t>wsl.exe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Kernel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Shell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File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Graphics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Network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73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C8568E6-0FE6-0740-3301-F105B122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52" y="-319149"/>
            <a:ext cx="8534400" cy="1507067"/>
          </a:xfrm>
        </p:spPr>
        <p:txBody>
          <a:bodyPr>
            <a:normAutofit/>
          </a:bodyPr>
          <a:lstStyle/>
          <a:p>
            <a:r>
              <a:rPr lang="en-US" sz="4267" dirty="0"/>
              <a:t>Installation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ADCC41-0707-BED6-6BEC-A433F9F497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2080" y="1171738"/>
            <a:ext cx="4649787" cy="576262"/>
          </a:xfrm>
        </p:spPr>
        <p:txBody>
          <a:bodyPr/>
          <a:lstStyle/>
          <a:p>
            <a:r>
              <a:rPr lang="en-US" dirty="0"/>
              <a:t>WSL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F542C9-DFB4-614E-BC84-FD68BEDC3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756467"/>
            <a:ext cx="4937655" cy="3030538"/>
          </a:xfrm>
        </p:spPr>
        <p:txBody>
          <a:bodyPr>
            <a:noAutofit/>
          </a:bodyPr>
          <a:lstStyle/>
          <a:p>
            <a:r>
              <a:rPr lang="en-US" sz="1800" dirty="0" err="1">
                <a:solidFill>
                  <a:schemeClr val="bg1"/>
                </a:solidFill>
                <a:latin typeface="Consolas" panose="020B0609020204030204" pitchFamily="49" charset="0"/>
              </a:rPr>
              <a:t>wsl</a:t>
            </a:r>
            <a:r>
              <a:rPr lang="en-US" sz="1800" dirty="0">
                <a:solidFill>
                  <a:schemeClr val="bg1"/>
                </a:solidFill>
                <a:latin typeface="Consolas" panose="020B0609020204030204" pitchFamily="49" charset="0"/>
              </a:rPr>
              <a:t> --install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050" dirty="0">
                <a:solidFill>
                  <a:schemeClr val="bg1"/>
                </a:solidFill>
              </a:rPr>
              <a:t>(W10 v2004, W11, Server 2022)</a:t>
            </a:r>
            <a:endParaRPr lang="en-US" sz="1600" dirty="0">
              <a:solidFill>
                <a:schemeClr val="bg1"/>
              </a:solidFill>
            </a:endParaRP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will set v2 as default &amp; install default Ubuntu distro</a:t>
            </a:r>
          </a:p>
          <a:p>
            <a:r>
              <a:rPr lang="en-US" dirty="0">
                <a:solidFill>
                  <a:schemeClr val="bg1"/>
                </a:solidFill>
              </a:rPr>
              <a:t>Control Panel</a:t>
            </a:r>
          </a:p>
          <a:p>
            <a:r>
              <a:rPr lang="en-US" dirty="0" err="1">
                <a:solidFill>
                  <a:schemeClr val="bg1"/>
                </a:solidFill>
              </a:rPr>
              <a:t>Dism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dism.exe /online /enable-feature /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featurename:Microsoft-Windows-Subsystem-Linux</a:t>
            </a:r>
            <a:r>
              <a:rPr lang="en-US" sz="1400" dirty="0">
                <a:solidFill>
                  <a:schemeClr val="bg1"/>
                </a:solidFill>
                <a:latin typeface="Consolas" panose="020B0609020204030204" pitchFamily="49" charset="0"/>
              </a:rPr>
              <a:t> /all /</a:t>
            </a:r>
            <a:r>
              <a:rPr lang="en-US" sz="1400" dirty="0" err="1">
                <a:solidFill>
                  <a:schemeClr val="bg1"/>
                </a:solidFill>
                <a:latin typeface="Consolas" panose="020B0609020204030204" pitchFamily="49" charset="0"/>
              </a:rPr>
              <a:t>norestart</a:t>
            </a:r>
            <a:endParaRPr lang="en-US" sz="1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/>
                </a:solidFill>
              </a:rPr>
              <a:t>PowerShell </a:t>
            </a:r>
          </a:p>
          <a:p>
            <a:pPr lvl="1"/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Enable-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WindowsOptionalFeature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-Online -</a:t>
            </a:r>
            <a:r>
              <a:rPr lang="en-US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FeatureName</a:t>
            </a:r>
            <a:r>
              <a:rPr lang="en-US" sz="1200" dirty="0">
                <a:solidFill>
                  <a:schemeClr val="bg1"/>
                </a:solidFill>
                <a:latin typeface="Consolas" panose="020B0609020204030204" pitchFamily="49" charset="0"/>
              </a:rPr>
              <a:t> Microsoft-Windows-Subsystem-Linux</a:t>
            </a:r>
          </a:p>
          <a:p>
            <a:r>
              <a:rPr lang="en-US" sz="1800" dirty="0">
                <a:solidFill>
                  <a:schemeClr val="bg1"/>
                </a:solidFill>
              </a:rPr>
              <a:t>Download as bundle (ex. Server 2019, dark sites)</a:t>
            </a:r>
          </a:p>
          <a:p>
            <a:pPr lvl="1"/>
            <a:r>
              <a:rPr lang="en-US" sz="1600" dirty="0" err="1">
                <a:solidFill>
                  <a:schemeClr val="bg1"/>
                </a:solidFill>
              </a:rPr>
              <a:t>Github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D72CBC-D4E5-791F-D550-9B990461D9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79065" y="1208317"/>
            <a:ext cx="5952727" cy="576262"/>
          </a:xfrm>
        </p:spPr>
        <p:txBody>
          <a:bodyPr/>
          <a:lstStyle/>
          <a:p>
            <a:r>
              <a:rPr lang="en-US" dirty="0"/>
              <a:t>Distributions (Distros)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F08DA02-A8CF-44E0-995A-6F55F8A71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06544" y="1784579"/>
            <a:ext cx="6289661" cy="3030538"/>
          </a:xfrm>
        </p:spPr>
        <p:txBody>
          <a:bodyPr>
            <a:no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wsl</a:t>
            </a:r>
            <a:r>
              <a:rPr lang="en-US" dirty="0">
                <a:latin typeface="Consolas" panose="020B0609020204030204" pitchFamily="49" charset="0"/>
              </a:rPr>
              <a:t> --install --d &lt;</a:t>
            </a:r>
            <a:r>
              <a:rPr lang="en-US" dirty="0" err="1">
                <a:latin typeface="Consolas" panose="020B0609020204030204" pitchFamily="49" charset="0"/>
              </a:rPr>
              <a:t>distroname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pPr lvl="1"/>
            <a:r>
              <a:rPr lang="en-US" dirty="0"/>
              <a:t>W10 v2004, W11, Server 2022</a:t>
            </a:r>
          </a:p>
          <a:p>
            <a:r>
              <a:rPr lang="en-US" sz="2400" dirty="0"/>
              <a:t>Download as bundle &amp; install as </a:t>
            </a:r>
            <a:r>
              <a:rPr lang="en-US" sz="2400" dirty="0" err="1"/>
              <a:t>AppX</a:t>
            </a:r>
            <a:r>
              <a:rPr lang="en-US" sz="2400" dirty="0"/>
              <a:t> Package or zip file</a:t>
            </a:r>
          </a:p>
          <a:p>
            <a:pPr lvl="1"/>
            <a:r>
              <a:rPr lang="en-US" dirty="0"/>
              <a:t>Required for Server 2019 &amp; older, optional for Server 2022</a:t>
            </a:r>
          </a:p>
          <a:p>
            <a:r>
              <a:rPr lang="en-US" sz="2400" dirty="0"/>
              <a:t>Unofficial distros may have other means</a:t>
            </a:r>
          </a:p>
        </p:txBody>
      </p:sp>
    </p:spTree>
    <p:extLst>
      <p:ext uri="{BB962C8B-B14F-4D97-AF65-F5344CB8AC3E}">
        <p14:creationId xmlns:p14="http://schemas.microsoft.com/office/powerpoint/2010/main" val="1519984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  <p:bldP spid="8" grpId="0" build="p"/>
      <p:bldP spid="9" grpId="0" build="p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5FDEB4C-941C-4EBE-9462-062D8A0AD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B8EF33-82AA-4779-AFAA-C56669D00D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B414F3-C833-4395-8C69-0E806C51817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 design</Template>
  <TotalTime>47</TotalTime>
  <Words>817</Words>
  <Application>Microsoft Office PowerPoint</Application>
  <PresentationFormat>Widescreen</PresentationFormat>
  <Paragraphs>154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Consolas</vt:lpstr>
      <vt:lpstr>Wingdings 3</vt:lpstr>
      <vt:lpstr>Slice</vt:lpstr>
      <vt:lpstr>FUN WITH WSL!</vt:lpstr>
      <vt:lpstr>PowerPoint Presentation</vt:lpstr>
      <vt:lpstr>/MyPresentations/2022-August_vmware explore vmtn</vt:lpstr>
      <vt:lpstr>Windows Subsystem for Linux - WSL</vt:lpstr>
      <vt:lpstr>PowerPoint Presentation</vt:lpstr>
      <vt:lpstr>Why WSL?</vt:lpstr>
      <vt:lpstr>Versions</vt:lpstr>
      <vt:lpstr>Components</vt:lpstr>
      <vt:lpstr>Installation</vt:lpstr>
      <vt:lpstr>wsl.exe</vt:lpstr>
      <vt:lpstr>Interoperability</vt:lpstr>
      <vt:lpstr>Advanced Configuration</vt:lpstr>
      <vt:lpstr>Advanced Configuration</vt:lpstr>
      <vt:lpstr>WSL Vulnerabilities</vt:lpstr>
      <vt:lpstr>Graphics - wslg</vt:lpstr>
      <vt:lpstr>Demo WSL</vt:lpstr>
      <vt:lpstr>WSL Tidbits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Lorem Ipsum</dc:title>
  <dc:creator>Mike Nelson</dc:creator>
  <cp:lastModifiedBy>Mike Nelson</cp:lastModifiedBy>
  <cp:revision>2</cp:revision>
  <dcterms:created xsi:type="dcterms:W3CDTF">2022-08-16T15:52:47Z</dcterms:created>
  <dcterms:modified xsi:type="dcterms:W3CDTF">2022-08-26T15:11:20Z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